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71" r:id="rId5"/>
    <p:sldId id="272" r:id="rId6"/>
    <p:sldId id="273" r:id="rId7"/>
    <p:sldId id="274" r:id="rId8"/>
    <p:sldId id="275" r:id="rId9"/>
    <p:sldId id="276" r:id="rId10"/>
    <p:sldId id="259" r:id="rId11"/>
    <p:sldId id="267" r:id="rId12"/>
    <p:sldId id="260" r:id="rId13"/>
    <p:sldId id="261" r:id="rId14"/>
    <p:sldId id="262" r:id="rId15"/>
    <p:sldId id="263" r:id="rId16"/>
    <p:sldId id="264" r:id="rId17"/>
    <p:sldId id="265" r:id="rId18"/>
    <p:sldId id="266" r:id="rId19"/>
    <p:sldId id="268" r:id="rId20"/>
    <p:sldId id="269" r:id="rId21"/>
    <p:sldId id="270" r:id="rId22"/>
    <p:sldId id="277" r:id="rId23"/>
    <p:sldId id="278" r:id="rId24"/>
    <p:sldId id="279" r:id="rId25"/>
    <p:sldId id="280" r:id="rId26"/>
    <p:sldId id="281" r:id="rId27"/>
    <p:sldId id="282" r:id="rId28"/>
    <p:sldId id="289" r:id="rId29"/>
    <p:sldId id="290" r:id="rId30"/>
    <p:sldId id="291" r:id="rId31"/>
    <p:sldId id="283" r:id="rId32"/>
    <p:sldId id="284" r:id="rId33"/>
    <p:sldId id="285" r:id="rId34"/>
    <p:sldId id="286"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18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July 15, 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July 15,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July 15,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July 15,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July 15,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July 15,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July 15,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July 15, 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July 15,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July 15, 2020</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July 15, 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July 15, 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Karl Marx</a:t>
            </a:r>
            <a:endParaRPr lang="en-US" sz="4400" dirty="0"/>
          </a:p>
        </p:txBody>
      </p:sp>
      <p:sp>
        <p:nvSpPr>
          <p:cNvPr id="3" name="Subtitle 2"/>
          <p:cNvSpPr>
            <a:spLocks noGrp="1"/>
          </p:cNvSpPr>
          <p:nvPr>
            <p:ph type="subTitle" idx="1"/>
          </p:nvPr>
        </p:nvSpPr>
        <p:spPr/>
        <p:txBody>
          <a:bodyPr/>
          <a:lstStyle/>
          <a:p>
            <a:pPr algn="r"/>
            <a:r>
              <a:rPr lang="en-US" dirty="0" smtClean="0"/>
              <a:t>Dr. Syed Mehdi Abbas </a:t>
            </a:r>
            <a:r>
              <a:rPr lang="en-US" dirty="0" err="1" smtClean="0"/>
              <a:t>Zaidi</a:t>
            </a:r>
            <a:endParaRPr lang="en-US" dirty="0" smtClean="0"/>
          </a:p>
          <a:p>
            <a:pPr algn="r"/>
            <a:r>
              <a:rPr lang="en-US" sz="1600" dirty="0" smtClean="0"/>
              <a:t>Associate Professor</a:t>
            </a:r>
          </a:p>
          <a:p>
            <a:pPr algn="r"/>
            <a:r>
              <a:rPr lang="en-US" sz="1600" dirty="0" smtClean="0"/>
              <a:t>Department of Sociology</a:t>
            </a:r>
          </a:p>
          <a:p>
            <a:pPr algn="r"/>
            <a:r>
              <a:rPr lang="en-US" sz="1600" dirty="0" smtClean="0"/>
              <a:t>Shia PG College, </a:t>
            </a:r>
            <a:r>
              <a:rPr lang="en-US" sz="1600" dirty="0" err="1" smtClean="0"/>
              <a:t>Lucknow</a:t>
            </a:r>
            <a:endParaRPr lang="en-US" sz="1600" dirty="0"/>
          </a:p>
        </p:txBody>
      </p:sp>
    </p:spTree>
    <p:extLst>
      <p:ext uri="{BB962C8B-B14F-4D97-AF65-F5344CB8AC3E}">
        <p14:creationId xmlns:p14="http://schemas.microsoft.com/office/powerpoint/2010/main" val="23043125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Materialism</a:t>
            </a:r>
            <a:endParaRPr lang="en-US" dirty="0"/>
          </a:p>
        </p:txBody>
      </p:sp>
      <p:sp>
        <p:nvSpPr>
          <p:cNvPr id="3" name="Content Placeholder 2"/>
          <p:cNvSpPr>
            <a:spLocks noGrp="1"/>
          </p:cNvSpPr>
          <p:nvPr>
            <p:ph idx="1"/>
          </p:nvPr>
        </p:nvSpPr>
        <p:spPr/>
        <p:txBody>
          <a:bodyPr>
            <a:normAutofit lnSpcReduction="10000"/>
          </a:bodyPr>
          <a:lstStyle/>
          <a:p>
            <a:r>
              <a:rPr lang="en-US" dirty="0"/>
              <a:t>Marx identifies production as essential for human </a:t>
            </a:r>
            <a:r>
              <a:rPr lang="en-US" dirty="0" smtClean="0"/>
              <a:t>existence.</a:t>
            </a:r>
            <a:endParaRPr lang="en-US" dirty="0"/>
          </a:p>
          <a:p>
            <a:r>
              <a:rPr lang="en-US" dirty="0" smtClean="0"/>
              <a:t>Production </a:t>
            </a:r>
            <a:r>
              <a:rPr lang="en-US" dirty="0"/>
              <a:t>is a social </a:t>
            </a:r>
            <a:r>
              <a:rPr lang="en-US" dirty="0" smtClean="0"/>
              <a:t>activity.</a:t>
            </a:r>
            <a:endParaRPr lang="en-US" dirty="0"/>
          </a:p>
          <a:p>
            <a:r>
              <a:rPr lang="en-US" dirty="0" smtClean="0"/>
              <a:t>Co</a:t>
            </a:r>
            <a:r>
              <a:rPr lang="en-US" dirty="0"/>
              <a:t>-operation is of </a:t>
            </a:r>
            <a:r>
              <a:rPr lang="en-US" dirty="0" smtClean="0"/>
              <a:t>importance</a:t>
            </a:r>
          </a:p>
          <a:p>
            <a:r>
              <a:rPr lang="en-US" dirty="0"/>
              <a:t>Divisions of Labor : Different People have different </a:t>
            </a:r>
            <a:r>
              <a:rPr lang="en-US" dirty="0" smtClean="0"/>
              <a:t>jobs.</a:t>
            </a:r>
            <a:endParaRPr lang="en-US" dirty="0"/>
          </a:p>
          <a:p>
            <a:r>
              <a:rPr lang="en-US" dirty="0" smtClean="0"/>
              <a:t>Production </a:t>
            </a:r>
            <a:r>
              <a:rPr lang="en-US" dirty="0"/>
              <a:t>has to be organized or ‘managed’</a:t>
            </a:r>
            <a:r>
              <a:rPr lang="en-US" dirty="0" smtClean="0"/>
              <a:t>.</a:t>
            </a:r>
          </a:p>
          <a:p>
            <a:r>
              <a:rPr lang="en-US" dirty="0" smtClean="0"/>
              <a:t>Different forms of production: “modes” of production=different type of society.</a:t>
            </a:r>
          </a:p>
        </p:txBody>
      </p:sp>
    </p:spTree>
    <p:extLst>
      <p:ext uri="{BB962C8B-B14F-4D97-AF65-F5344CB8AC3E}">
        <p14:creationId xmlns:p14="http://schemas.microsoft.com/office/powerpoint/2010/main" val="4187013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pic>
        <p:nvPicPr>
          <p:cNvPr id="4" name="Picture 3" descr="Figure_04_02_0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843" y="4529750"/>
            <a:ext cx="3399233" cy="2002932"/>
          </a:xfrm>
          <a:prstGeom prst="rect">
            <a:avLst/>
          </a:prstGeom>
        </p:spPr>
      </p:pic>
      <p:sp>
        <p:nvSpPr>
          <p:cNvPr id="3" name="Content Placeholder 2"/>
          <p:cNvSpPr>
            <a:spLocks noGrp="1"/>
          </p:cNvSpPr>
          <p:nvPr>
            <p:ph idx="1"/>
          </p:nvPr>
        </p:nvSpPr>
        <p:spPr/>
        <p:txBody>
          <a:bodyPr/>
          <a:lstStyle/>
          <a:p>
            <a:r>
              <a:rPr lang="en-US" dirty="0"/>
              <a:t>How stuff is produced is what matters most. This is the ‘base’ of society. Marx calls the rules, customs, laws, and beliefs determining how the wealth should be distributed, the superstructure</a:t>
            </a:r>
            <a:r>
              <a:rPr lang="en-US" dirty="0" smtClean="0"/>
              <a:t>.</a:t>
            </a:r>
            <a:endParaRPr lang="en-US" dirty="0"/>
          </a:p>
          <a:p>
            <a:r>
              <a:rPr lang="en-US" dirty="0" smtClean="0"/>
              <a:t>“</a:t>
            </a:r>
            <a:r>
              <a:rPr lang="en-US" dirty="0"/>
              <a:t>Economic base</a:t>
            </a:r>
            <a:r>
              <a:rPr lang="en-US" dirty="0" smtClean="0"/>
              <a:t>”: Economic </a:t>
            </a:r>
            <a:r>
              <a:rPr lang="en-US" dirty="0"/>
              <a:t>relations determine social relations, and social institutional practices (i.e. superstructure)</a:t>
            </a:r>
            <a:r>
              <a:rPr lang="en-US" dirty="0" smtClean="0"/>
              <a:t>.</a:t>
            </a:r>
            <a:endParaRPr lang="en-US" dirty="0"/>
          </a:p>
        </p:txBody>
      </p:sp>
    </p:spTree>
    <p:extLst>
      <p:ext uri="{BB962C8B-B14F-4D97-AF65-F5344CB8AC3E}">
        <p14:creationId xmlns:p14="http://schemas.microsoft.com/office/powerpoint/2010/main" val="143073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normAutofit fontScale="92500"/>
          </a:bodyPr>
          <a:lstStyle/>
          <a:p>
            <a:r>
              <a:rPr lang="en-US" dirty="0"/>
              <a:t>The system of class division is dependent on mode of production.</a:t>
            </a:r>
          </a:p>
          <a:p>
            <a:r>
              <a:rPr lang="en-US" dirty="0"/>
              <a:t>Society moves from stages to stages when the dominant class is displaced by a new emerging class.</a:t>
            </a:r>
          </a:p>
          <a:p>
            <a:r>
              <a:rPr lang="en-US" dirty="0"/>
              <a:t>Mode of production also determines all expressions of “civilization”: Law, Philosophy, art, Religion etc.</a:t>
            </a:r>
          </a:p>
          <a:p>
            <a:r>
              <a:rPr lang="en-US" dirty="0"/>
              <a:t>There is a distinction between means of production and the relations of production. </a:t>
            </a:r>
            <a:endParaRPr lang="en-US" dirty="0" smtClean="0"/>
          </a:p>
        </p:txBody>
      </p:sp>
    </p:spTree>
    <p:extLst>
      <p:ext uri="{BB962C8B-B14F-4D97-AF65-F5344CB8AC3E}">
        <p14:creationId xmlns:p14="http://schemas.microsoft.com/office/powerpoint/2010/main" val="6289436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Means and Relations of Production</a:t>
            </a:r>
            <a:endParaRPr lang="en-US" dirty="0"/>
          </a:p>
        </p:txBody>
      </p:sp>
      <p:sp>
        <p:nvSpPr>
          <p:cNvPr id="3" name="Content Placeholder 2"/>
          <p:cNvSpPr>
            <a:spLocks noGrp="1"/>
          </p:cNvSpPr>
          <p:nvPr>
            <p:ph idx="1"/>
          </p:nvPr>
        </p:nvSpPr>
        <p:spPr/>
        <p:txBody>
          <a:bodyPr>
            <a:normAutofit fontScale="92500"/>
          </a:bodyPr>
          <a:lstStyle/>
          <a:p>
            <a:r>
              <a:rPr lang="en-US" dirty="0"/>
              <a:t>The means of </a:t>
            </a:r>
            <a:r>
              <a:rPr lang="en-US" dirty="0" smtClean="0"/>
              <a:t>production</a:t>
            </a:r>
          </a:p>
          <a:p>
            <a:pPr marL="822960" lvl="1" indent="-457200">
              <a:buFont typeface="+mj-lt"/>
              <a:buAutoNum type="arabicPeriod"/>
            </a:pPr>
            <a:r>
              <a:rPr lang="en-US" dirty="0" smtClean="0"/>
              <a:t>Land</a:t>
            </a:r>
          </a:p>
          <a:p>
            <a:pPr marL="822960" lvl="1" indent="-457200">
              <a:buFont typeface="+mj-lt"/>
              <a:buAutoNum type="arabicPeriod"/>
            </a:pPr>
            <a:r>
              <a:rPr lang="en-US" dirty="0" smtClean="0"/>
              <a:t>Natural resources</a:t>
            </a:r>
          </a:p>
          <a:p>
            <a:pPr marL="822960" lvl="1" indent="-457200">
              <a:buFont typeface="+mj-lt"/>
              <a:buAutoNum type="arabicPeriod"/>
            </a:pPr>
            <a:r>
              <a:rPr lang="en-US" dirty="0" smtClean="0"/>
              <a:t>Technology </a:t>
            </a:r>
            <a:endParaRPr lang="en-US" dirty="0"/>
          </a:p>
          <a:p>
            <a:r>
              <a:rPr lang="en-US" dirty="0"/>
              <a:t>Relations of </a:t>
            </a:r>
            <a:r>
              <a:rPr lang="en-US" dirty="0" smtClean="0"/>
              <a:t>production</a:t>
            </a:r>
          </a:p>
          <a:p>
            <a:pPr marL="822960" lvl="1" indent="-457200">
              <a:buFont typeface="+mj-lt"/>
              <a:buAutoNum type="arabicPeriod"/>
            </a:pPr>
            <a:r>
              <a:rPr lang="en-US" dirty="0" smtClean="0"/>
              <a:t>The </a:t>
            </a:r>
            <a:r>
              <a:rPr lang="en-US" dirty="0"/>
              <a:t>social and technical relationships people enter </a:t>
            </a:r>
            <a:r>
              <a:rPr lang="en-US" dirty="0" smtClean="0"/>
              <a:t>into. </a:t>
            </a:r>
            <a:r>
              <a:rPr lang="en-US" dirty="0"/>
              <a:t>As they acquire and use the means of production. </a:t>
            </a:r>
            <a:endParaRPr lang="en-US" dirty="0" smtClean="0"/>
          </a:p>
          <a:p>
            <a:pPr marL="822960" lvl="1" indent="-457200">
              <a:buFont typeface="+mj-lt"/>
              <a:buAutoNum type="arabicPeriod"/>
            </a:pPr>
            <a:r>
              <a:rPr lang="en-US" dirty="0" smtClean="0"/>
              <a:t>The </a:t>
            </a:r>
            <a:r>
              <a:rPr lang="en-US" dirty="0"/>
              <a:t>comprised not only relations among individual, but between among groups of people or classes</a:t>
            </a:r>
            <a:r>
              <a:rPr lang="en-US" dirty="0" smtClean="0"/>
              <a:t>.</a:t>
            </a:r>
            <a:endParaRPr lang="en-US" dirty="0"/>
          </a:p>
        </p:txBody>
      </p:sp>
    </p:spTree>
    <p:extLst>
      <p:ext uri="{BB962C8B-B14F-4D97-AF65-F5344CB8AC3E}">
        <p14:creationId xmlns:p14="http://schemas.microsoft.com/office/powerpoint/2010/main" val="37493686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Superstructure</a:t>
            </a:r>
            <a:endParaRPr lang="en-US" dirty="0"/>
          </a:p>
        </p:txBody>
      </p:sp>
      <p:sp>
        <p:nvSpPr>
          <p:cNvPr id="3" name="Content Placeholder 2"/>
          <p:cNvSpPr>
            <a:spLocks noGrp="1"/>
          </p:cNvSpPr>
          <p:nvPr>
            <p:ph idx="1"/>
          </p:nvPr>
        </p:nvSpPr>
        <p:spPr/>
        <p:txBody>
          <a:bodyPr>
            <a:normAutofit lnSpcReduction="10000"/>
          </a:bodyPr>
          <a:lstStyle/>
          <a:p>
            <a:r>
              <a:rPr lang="en-US" dirty="0"/>
              <a:t>Ways of thinking ,values, </a:t>
            </a:r>
            <a:r>
              <a:rPr lang="en-US" dirty="0" smtClean="0"/>
              <a:t>ideas</a:t>
            </a:r>
          </a:p>
          <a:p>
            <a:pPr lvl="1">
              <a:buFont typeface="Wingdings" charset="2"/>
              <a:buChar char="Ø"/>
            </a:pPr>
            <a:r>
              <a:rPr lang="en-US" dirty="0" smtClean="0"/>
              <a:t>Forms </a:t>
            </a:r>
            <a:r>
              <a:rPr lang="en-US" dirty="0"/>
              <a:t>of social </a:t>
            </a:r>
            <a:r>
              <a:rPr lang="en-US" dirty="0" smtClean="0"/>
              <a:t>consciousness</a:t>
            </a:r>
          </a:p>
          <a:p>
            <a:pPr lvl="1">
              <a:buFont typeface="Wingdings" charset="2"/>
              <a:buChar char="Ø"/>
            </a:pPr>
            <a:r>
              <a:rPr lang="en-US" dirty="0" smtClean="0"/>
              <a:t>Ideologies</a:t>
            </a:r>
          </a:p>
          <a:p>
            <a:r>
              <a:rPr lang="en-US" dirty="0" smtClean="0"/>
              <a:t>Social Institutions</a:t>
            </a:r>
          </a:p>
          <a:p>
            <a:pPr lvl="1">
              <a:buFont typeface="Wingdings" charset="2"/>
              <a:buChar char="Ø"/>
            </a:pPr>
            <a:r>
              <a:rPr lang="en-US" dirty="0" smtClean="0"/>
              <a:t>Religion</a:t>
            </a:r>
          </a:p>
          <a:p>
            <a:pPr lvl="1">
              <a:buFont typeface="Wingdings" charset="2"/>
              <a:buChar char="Ø"/>
            </a:pPr>
            <a:r>
              <a:rPr lang="en-US" dirty="0" smtClean="0"/>
              <a:t>Family</a:t>
            </a:r>
          </a:p>
          <a:p>
            <a:pPr lvl="1">
              <a:buFont typeface="Wingdings" charset="2"/>
              <a:buChar char="Ø"/>
            </a:pPr>
            <a:r>
              <a:rPr lang="en-US" dirty="0" smtClean="0"/>
              <a:t>Education</a:t>
            </a:r>
          </a:p>
          <a:p>
            <a:pPr lvl="1">
              <a:buFont typeface="Wingdings" charset="2"/>
              <a:buChar char="Ø"/>
            </a:pPr>
            <a:r>
              <a:rPr lang="en-US" dirty="0" smtClean="0"/>
              <a:t>Media</a:t>
            </a:r>
          </a:p>
          <a:p>
            <a:pPr lvl="1">
              <a:buFont typeface="Wingdings" charset="2"/>
              <a:buChar char="Ø"/>
            </a:pPr>
            <a:r>
              <a:rPr lang="en-US" dirty="0" smtClean="0"/>
              <a:t>Government </a:t>
            </a:r>
            <a:r>
              <a:rPr lang="en-US" dirty="0"/>
              <a:t>/the state</a:t>
            </a:r>
          </a:p>
        </p:txBody>
      </p:sp>
    </p:spTree>
    <p:extLst>
      <p:ext uri="{BB962C8B-B14F-4D97-AF65-F5344CB8AC3E}">
        <p14:creationId xmlns:p14="http://schemas.microsoft.com/office/powerpoint/2010/main" val="242493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Economic base shapes the social </a:t>
            </a:r>
            <a:r>
              <a:rPr lang="en-US" dirty="0" smtClean="0"/>
              <a:t>Superstructures.</a:t>
            </a:r>
            <a:endParaRPr lang="en-US" dirty="0"/>
          </a:p>
          <a:p>
            <a:r>
              <a:rPr lang="en-US" dirty="0" smtClean="0"/>
              <a:t>The </a:t>
            </a:r>
            <a:r>
              <a:rPr lang="en-US" dirty="0"/>
              <a:t>economic base is controlled by ruling </a:t>
            </a:r>
            <a:r>
              <a:rPr lang="en-US" dirty="0" smtClean="0"/>
              <a:t>class.</a:t>
            </a:r>
            <a:endParaRPr lang="en-US" dirty="0"/>
          </a:p>
          <a:p>
            <a:r>
              <a:rPr lang="en-US" dirty="0" smtClean="0"/>
              <a:t>Superstructure </a:t>
            </a:r>
            <a:r>
              <a:rPr lang="en-US" dirty="0"/>
              <a:t>is also controlled by ruling class</a:t>
            </a:r>
            <a:r>
              <a:rPr lang="en-US" dirty="0" smtClean="0"/>
              <a:t>.</a:t>
            </a:r>
          </a:p>
          <a:p>
            <a:r>
              <a:rPr lang="en-US" dirty="0" smtClean="0"/>
              <a:t>Social </a:t>
            </a:r>
            <a:r>
              <a:rPr lang="en-US" dirty="0"/>
              <a:t>institutions serves ruling class </a:t>
            </a:r>
            <a:r>
              <a:rPr lang="en-US" dirty="0" smtClean="0"/>
              <a:t>interests.</a:t>
            </a:r>
            <a:endParaRPr lang="en-US" dirty="0"/>
          </a:p>
        </p:txBody>
      </p:sp>
    </p:spTree>
    <p:extLst>
      <p:ext uri="{BB962C8B-B14F-4D97-AF65-F5344CB8AC3E}">
        <p14:creationId xmlns:p14="http://schemas.microsoft.com/office/powerpoint/2010/main" val="38666746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Modes of Production</a:t>
            </a:r>
            <a:endParaRPr lang="en-US" dirty="0"/>
          </a:p>
        </p:txBody>
      </p:sp>
      <p:sp>
        <p:nvSpPr>
          <p:cNvPr id="3" name="Content Placeholder 2"/>
          <p:cNvSpPr>
            <a:spLocks noGrp="1"/>
          </p:cNvSpPr>
          <p:nvPr>
            <p:ph idx="1"/>
          </p:nvPr>
        </p:nvSpPr>
        <p:spPr/>
        <p:txBody>
          <a:bodyPr/>
          <a:lstStyle/>
          <a:p>
            <a:r>
              <a:rPr lang="en-US" dirty="0"/>
              <a:t>Primitive </a:t>
            </a:r>
            <a:r>
              <a:rPr lang="en-US" dirty="0" smtClean="0"/>
              <a:t>Communism</a:t>
            </a:r>
          </a:p>
          <a:p>
            <a:pPr lvl="1">
              <a:buFont typeface="Wingdings" charset="2"/>
              <a:buChar char="Ø"/>
            </a:pPr>
            <a:r>
              <a:rPr lang="en-US" dirty="0" smtClean="0"/>
              <a:t>Primitive </a:t>
            </a:r>
            <a:r>
              <a:rPr lang="en-US" dirty="0"/>
              <a:t>society, no classes, very low divisions of </a:t>
            </a:r>
            <a:r>
              <a:rPr lang="en-US" dirty="0" smtClean="0"/>
              <a:t>labor.</a:t>
            </a:r>
          </a:p>
          <a:p>
            <a:pPr lvl="1">
              <a:buFont typeface="Wingdings" charset="2"/>
              <a:buChar char="Ø"/>
            </a:pPr>
            <a:r>
              <a:rPr lang="en-US" dirty="0" smtClean="0"/>
              <a:t>All </a:t>
            </a:r>
            <a:r>
              <a:rPr lang="en-US" dirty="0"/>
              <a:t>work together for common </a:t>
            </a:r>
            <a:r>
              <a:rPr lang="en-US" dirty="0" smtClean="0"/>
              <a:t>good.</a:t>
            </a:r>
            <a:endParaRPr lang="en-US" dirty="0"/>
          </a:p>
          <a:p>
            <a:r>
              <a:rPr lang="en-US" dirty="0" smtClean="0"/>
              <a:t>Ancient</a:t>
            </a:r>
            <a:r>
              <a:rPr lang="en-US" dirty="0"/>
              <a:t>(slave) mode of </a:t>
            </a:r>
            <a:r>
              <a:rPr lang="en-US" dirty="0" smtClean="0"/>
              <a:t>production</a:t>
            </a:r>
          </a:p>
          <a:p>
            <a:pPr lvl="1">
              <a:buFont typeface="Wingdings" charset="2"/>
              <a:buChar char="Ø"/>
            </a:pPr>
            <a:r>
              <a:rPr lang="en-US" dirty="0" smtClean="0"/>
              <a:t>Ancient </a:t>
            </a:r>
            <a:r>
              <a:rPr lang="en-US" dirty="0"/>
              <a:t>Greece and </a:t>
            </a:r>
            <a:r>
              <a:rPr lang="en-US" dirty="0" smtClean="0"/>
              <a:t>Rome</a:t>
            </a:r>
          </a:p>
          <a:p>
            <a:pPr lvl="1">
              <a:buFont typeface="Wingdings" charset="2"/>
              <a:buChar char="Ø"/>
            </a:pPr>
            <a:r>
              <a:rPr lang="en-US" dirty="0" smtClean="0"/>
              <a:t>Aristocracy </a:t>
            </a:r>
            <a:r>
              <a:rPr lang="en-US" dirty="0"/>
              <a:t>and </a:t>
            </a:r>
            <a:r>
              <a:rPr lang="en-US" dirty="0" smtClean="0"/>
              <a:t>slaves</a:t>
            </a:r>
          </a:p>
          <a:p>
            <a:pPr lvl="1">
              <a:buFont typeface="Wingdings" charset="2"/>
              <a:buChar char="Ø"/>
            </a:pPr>
            <a:r>
              <a:rPr lang="en-US" dirty="0" smtClean="0"/>
              <a:t>Slaves </a:t>
            </a:r>
            <a:r>
              <a:rPr lang="en-US" dirty="0"/>
              <a:t>do most of work</a:t>
            </a:r>
          </a:p>
        </p:txBody>
      </p:sp>
    </p:spTree>
    <p:extLst>
      <p:ext uri="{BB962C8B-B14F-4D97-AF65-F5344CB8AC3E}">
        <p14:creationId xmlns:p14="http://schemas.microsoft.com/office/powerpoint/2010/main" val="11250498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Continuum</a:t>
            </a:r>
            <a:endParaRPr lang="en-US" dirty="0"/>
          </a:p>
        </p:txBody>
      </p:sp>
      <p:sp>
        <p:nvSpPr>
          <p:cNvPr id="3" name="Content Placeholder 2"/>
          <p:cNvSpPr>
            <a:spLocks noGrp="1"/>
          </p:cNvSpPr>
          <p:nvPr>
            <p:ph idx="1"/>
          </p:nvPr>
        </p:nvSpPr>
        <p:spPr/>
        <p:txBody>
          <a:bodyPr>
            <a:normAutofit lnSpcReduction="10000"/>
          </a:bodyPr>
          <a:lstStyle/>
          <a:p>
            <a:r>
              <a:rPr lang="en-US" dirty="0"/>
              <a:t>Feudal mode of production(feudalism</a:t>
            </a:r>
            <a:r>
              <a:rPr lang="en-US" dirty="0" smtClean="0"/>
              <a:t>)</a:t>
            </a:r>
          </a:p>
          <a:p>
            <a:pPr lvl="1">
              <a:buFont typeface="Wingdings" charset="2"/>
              <a:buChar char="Ø"/>
            </a:pPr>
            <a:r>
              <a:rPr lang="en-US" dirty="0" smtClean="0"/>
              <a:t>Medieval Europe</a:t>
            </a:r>
          </a:p>
          <a:p>
            <a:pPr lvl="1">
              <a:buFont typeface="Wingdings" charset="2"/>
              <a:buChar char="Ø"/>
            </a:pPr>
            <a:r>
              <a:rPr lang="en-US" dirty="0" smtClean="0"/>
              <a:t>Feudal </a:t>
            </a:r>
            <a:r>
              <a:rPr lang="en-US" dirty="0"/>
              <a:t>landlords and </a:t>
            </a:r>
            <a:r>
              <a:rPr lang="en-US" dirty="0" smtClean="0"/>
              <a:t>peasants</a:t>
            </a:r>
          </a:p>
          <a:p>
            <a:pPr lvl="1">
              <a:buFont typeface="Wingdings" charset="2"/>
              <a:buChar char="Ø"/>
            </a:pPr>
            <a:r>
              <a:rPr lang="en-US" dirty="0" smtClean="0"/>
              <a:t>Peasants </a:t>
            </a:r>
            <a:r>
              <a:rPr lang="en-US" dirty="0"/>
              <a:t>do all the </a:t>
            </a:r>
            <a:r>
              <a:rPr lang="en-US" dirty="0" smtClean="0"/>
              <a:t>work</a:t>
            </a:r>
            <a:endParaRPr lang="en-US" dirty="0"/>
          </a:p>
          <a:p>
            <a:r>
              <a:rPr lang="en-US" dirty="0" smtClean="0"/>
              <a:t>Capitalist </a:t>
            </a:r>
            <a:r>
              <a:rPr lang="en-US" dirty="0"/>
              <a:t>mode of Production(capitalism</a:t>
            </a:r>
            <a:r>
              <a:rPr lang="en-US" dirty="0" smtClean="0"/>
              <a:t>)</a:t>
            </a:r>
          </a:p>
          <a:p>
            <a:pPr lvl="1">
              <a:buFont typeface="Wingdings" charset="2"/>
              <a:buChar char="Ø"/>
            </a:pPr>
            <a:r>
              <a:rPr lang="en-US" dirty="0" smtClean="0"/>
              <a:t>Capitalists </a:t>
            </a:r>
            <a:r>
              <a:rPr lang="en-US" dirty="0"/>
              <a:t>and workers (Bourgeoisie and proletariat</a:t>
            </a:r>
            <a:r>
              <a:rPr lang="en-US" dirty="0" smtClean="0"/>
              <a:t>)</a:t>
            </a:r>
            <a:endParaRPr lang="en-US" dirty="0"/>
          </a:p>
          <a:p>
            <a:r>
              <a:rPr lang="en-US" dirty="0" smtClean="0"/>
              <a:t>Socialism</a:t>
            </a:r>
            <a:r>
              <a:rPr lang="en-US" dirty="0"/>
              <a:t>/</a:t>
            </a:r>
            <a:r>
              <a:rPr lang="en-US" dirty="0" smtClean="0"/>
              <a:t>Communism</a:t>
            </a:r>
          </a:p>
          <a:p>
            <a:pPr lvl="1">
              <a:buFont typeface="Wingdings" charset="2"/>
              <a:buChar char="Ø"/>
            </a:pPr>
            <a:r>
              <a:rPr lang="en-US" dirty="0" smtClean="0"/>
              <a:t>No </a:t>
            </a:r>
            <a:r>
              <a:rPr lang="en-US" dirty="0"/>
              <a:t>classes</a:t>
            </a:r>
            <a:r>
              <a:rPr lang="en-US" dirty="0" smtClean="0"/>
              <a:t>: equality</a:t>
            </a:r>
            <a:endParaRPr lang="en-US" dirty="0"/>
          </a:p>
        </p:txBody>
      </p:sp>
    </p:spTree>
    <p:extLst>
      <p:ext uri="{BB962C8B-B14F-4D97-AF65-F5344CB8AC3E}">
        <p14:creationId xmlns:p14="http://schemas.microsoft.com/office/powerpoint/2010/main" val="18777753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of Production</a:t>
            </a:r>
            <a:endParaRPr lang="en-US" dirty="0"/>
          </a:p>
        </p:txBody>
      </p:sp>
      <p:sp>
        <p:nvSpPr>
          <p:cNvPr id="3" name="Content Placeholder 2"/>
          <p:cNvSpPr>
            <a:spLocks noGrp="1"/>
          </p:cNvSpPr>
          <p:nvPr>
            <p:ph idx="1"/>
          </p:nvPr>
        </p:nvSpPr>
        <p:spPr/>
        <p:txBody>
          <a:bodyPr/>
          <a:lstStyle/>
          <a:p>
            <a:r>
              <a:rPr lang="en-US" dirty="0"/>
              <a:t>The forces of production express the degree to which human beings control nature. The more advanced the productive forces are, greater is their control over the nature and vice versa</a:t>
            </a:r>
            <a:r>
              <a:rPr lang="en-US" dirty="0" smtClean="0"/>
              <a:t>.</a:t>
            </a:r>
          </a:p>
          <a:p>
            <a:r>
              <a:rPr lang="en-US" dirty="0" smtClean="0"/>
              <a:t>According to Marx, the forces of production includes means of production and </a:t>
            </a:r>
            <a:r>
              <a:rPr lang="en-US" dirty="0" err="1" smtClean="0"/>
              <a:t>labour</a:t>
            </a:r>
            <a:r>
              <a:rPr lang="en-US" dirty="0" smtClean="0"/>
              <a:t> power.</a:t>
            </a:r>
          </a:p>
          <a:p>
            <a:r>
              <a:rPr lang="en-US" dirty="0"/>
              <a:t>The forces of production, according to Marx, include means of production and </a:t>
            </a:r>
            <a:r>
              <a:rPr lang="en-US" dirty="0" err="1"/>
              <a:t>labour</a:t>
            </a:r>
            <a:r>
              <a:rPr lang="en-US" dirty="0"/>
              <a:t> </a:t>
            </a:r>
            <a:r>
              <a:rPr lang="en-US" dirty="0" smtClean="0"/>
              <a:t>power.</a:t>
            </a:r>
          </a:p>
          <a:p>
            <a:pPr marL="68580" indent="0">
              <a:buNone/>
            </a:pPr>
            <a:endParaRPr lang="en-US" dirty="0"/>
          </a:p>
        </p:txBody>
      </p:sp>
    </p:spTree>
    <p:extLst>
      <p:ext uri="{BB962C8B-B14F-4D97-AF65-F5344CB8AC3E}">
        <p14:creationId xmlns:p14="http://schemas.microsoft.com/office/powerpoint/2010/main" val="3141209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In every social order there is a continuous change in the material forces of production. </a:t>
            </a:r>
            <a:endParaRPr lang="en-US" dirty="0" smtClean="0"/>
          </a:p>
          <a:p>
            <a:r>
              <a:rPr lang="en-US" dirty="0"/>
              <a:t>The development of the forces of production is primary because it results from a factor, which is, in a sense, exogenous</a:t>
            </a:r>
            <a:r>
              <a:rPr lang="en-US" dirty="0" smtClean="0"/>
              <a:t>.</a:t>
            </a:r>
          </a:p>
          <a:p>
            <a:r>
              <a:rPr lang="en-US" dirty="0"/>
              <a:t>Productive forces have an intrinsic tendency to develop, as human beings’ knowledge and mastery over nature increase. </a:t>
            </a:r>
          </a:p>
        </p:txBody>
      </p:sp>
    </p:spTree>
    <p:extLst>
      <p:ext uri="{BB962C8B-B14F-4D97-AF65-F5344CB8AC3E}">
        <p14:creationId xmlns:p14="http://schemas.microsoft.com/office/powerpoint/2010/main" val="3859418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Karl Marx (5 May 1818 - 14 March 1883)</a:t>
            </a:r>
          </a:p>
        </p:txBody>
      </p:sp>
      <p:sp>
        <p:nvSpPr>
          <p:cNvPr id="3" name="Content Placeholder 2"/>
          <p:cNvSpPr>
            <a:spLocks noGrp="1"/>
          </p:cNvSpPr>
          <p:nvPr>
            <p:ph idx="1"/>
          </p:nvPr>
        </p:nvSpPr>
        <p:spPr>
          <a:xfrm>
            <a:off x="3610908" y="2323652"/>
            <a:ext cx="4209902" cy="3508977"/>
          </a:xfrm>
        </p:spPr>
        <p:txBody>
          <a:bodyPr>
            <a:normAutofit fontScale="92500" lnSpcReduction="20000"/>
          </a:bodyPr>
          <a:lstStyle/>
          <a:p>
            <a:r>
              <a:rPr lang="en-US" dirty="0"/>
              <a:t>Father of modern socialism, communism, and conflict theory.</a:t>
            </a:r>
          </a:p>
          <a:p>
            <a:r>
              <a:rPr lang="en-US" dirty="0" smtClean="0"/>
              <a:t>Marxism </a:t>
            </a:r>
            <a:r>
              <a:rPr lang="en-US" dirty="0"/>
              <a:t>is a Western intellectual tradition spanning 150 years, consisting of 3 components</a:t>
            </a:r>
            <a:r>
              <a:rPr lang="en-US" dirty="0" smtClean="0"/>
              <a:t>:</a:t>
            </a:r>
            <a:endParaRPr lang="en-US" dirty="0"/>
          </a:p>
          <a:p>
            <a:pPr marL="822960" lvl="1" indent="-457200">
              <a:buFont typeface="+mj-lt"/>
              <a:buAutoNum type="arabicPeriod"/>
            </a:pPr>
            <a:r>
              <a:rPr lang="en-US" dirty="0" smtClean="0"/>
              <a:t>A </a:t>
            </a:r>
            <a:r>
              <a:rPr lang="en-US" dirty="0"/>
              <a:t>political </a:t>
            </a:r>
            <a:r>
              <a:rPr lang="en-US" dirty="0" smtClean="0"/>
              <a:t>doctrine</a:t>
            </a:r>
            <a:endParaRPr lang="en-US" dirty="0"/>
          </a:p>
          <a:p>
            <a:pPr marL="822960" lvl="1" indent="-457200">
              <a:buFont typeface="+mj-lt"/>
              <a:buAutoNum type="arabicPeriod"/>
            </a:pPr>
            <a:r>
              <a:rPr lang="en-US" dirty="0" smtClean="0"/>
              <a:t>A </a:t>
            </a:r>
            <a:r>
              <a:rPr lang="en-US" dirty="0"/>
              <a:t>philosophy (or anti-philosophy) of </a:t>
            </a:r>
            <a:r>
              <a:rPr lang="en-US" dirty="0" smtClean="0"/>
              <a:t>History</a:t>
            </a:r>
            <a:endParaRPr lang="en-US" dirty="0"/>
          </a:p>
          <a:p>
            <a:pPr marL="822960" lvl="1" indent="-457200">
              <a:buFont typeface="+mj-lt"/>
              <a:buAutoNum type="arabicPeriod"/>
            </a:pPr>
            <a:r>
              <a:rPr lang="en-US" dirty="0"/>
              <a:t>A</a:t>
            </a:r>
            <a:r>
              <a:rPr lang="en-US" dirty="0" smtClean="0"/>
              <a:t>nd </a:t>
            </a:r>
            <a:r>
              <a:rPr lang="en-US" dirty="0"/>
              <a:t>an analysis of the functioning of the </a:t>
            </a:r>
            <a:r>
              <a:rPr lang="en-US" dirty="0" smtClean="0"/>
              <a:t>economy</a:t>
            </a:r>
            <a:endParaRPr lang="en-US" dirty="0"/>
          </a:p>
        </p:txBody>
      </p:sp>
      <p:pic>
        <p:nvPicPr>
          <p:cNvPr id="4" name="Picture 3" descr="Karl-Marx-18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454" y="2323652"/>
            <a:ext cx="2566063" cy="3508977"/>
          </a:xfrm>
          <a:prstGeom prst="rect">
            <a:avLst/>
          </a:prstGeom>
        </p:spPr>
      </p:pic>
    </p:spTree>
    <p:extLst>
      <p:ext uri="{BB962C8B-B14F-4D97-AF65-F5344CB8AC3E}">
        <p14:creationId xmlns:p14="http://schemas.microsoft.com/office/powerpoint/2010/main" val="13054978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 between Base and Superstructure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Marxist theory, society consists of two parts: the base (or substructure) and </a:t>
            </a:r>
            <a:r>
              <a:rPr lang="en-US" dirty="0" smtClean="0"/>
              <a:t>superstructure.</a:t>
            </a:r>
          </a:p>
          <a:p>
            <a:r>
              <a:rPr lang="en-US" dirty="0" smtClean="0"/>
              <a:t>The </a:t>
            </a:r>
            <a:r>
              <a:rPr lang="en-US" dirty="0"/>
              <a:t>base comprises the forces and relations of production (e.g. employer–employee work conditions, the technical division of </a:t>
            </a:r>
            <a:r>
              <a:rPr lang="en-US" dirty="0" err="1"/>
              <a:t>labour</a:t>
            </a:r>
            <a:r>
              <a:rPr lang="en-US" dirty="0"/>
              <a:t>, and property relations) into which people enter to produce the necessities and amenities of </a:t>
            </a:r>
            <a:r>
              <a:rPr lang="en-US" dirty="0" smtClean="0"/>
              <a:t>life.</a:t>
            </a:r>
          </a:p>
          <a:p>
            <a:r>
              <a:rPr lang="en-US" dirty="0" smtClean="0"/>
              <a:t>The </a:t>
            </a:r>
            <a:r>
              <a:rPr lang="en-US" dirty="0"/>
              <a:t>superstructure determines society's other relationships and ideas to comprise its superstructure, including its culture, institutions, political power structures, roles, rituals, and </a:t>
            </a:r>
            <a:r>
              <a:rPr lang="en-US" dirty="0" smtClean="0"/>
              <a:t>state.</a:t>
            </a:r>
          </a:p>
        </p:txBody>
      </p:sp>
    </p:spTree>
    <p:extLst>
      <p:ext uri="{BB962C8B-B14F-4D97-AF65-F5344CB8AC3E}">
        <p14:creationId xmlns:p14="http://schemas.microsoft.com/office/powerpoint/2010/main" val="5698248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Continuum</a:t>
            </a:r>
            <a:endParaRPr lang="en-US" dirty="0"/>
          </a:p>
        </p:txBody>
      </p:sp>
      <p:sp>
        <p:nvSpPr>
          <p:cNvPr id="3" name="Content Placeholder 2"/>
          <p:cNvSpPr>
            <a:spLocks noGrp="1"/>
          </p:cNvSpPr>
          <p:nvPr>
            <p:ph idx="1"/>
          </p:nvPr>
        </p:nvSpPr>
        <p:spPr>
          <a:xfrm>
            <a:off x="1043493" y="2323652"/>
            <a:ext cx="3762750" cy="3508977"/>
          </a:xfrm>
        </p:spPr>
        <p:txBody>
          <a:bodyPr>
            <a:normAutofit lnSpcReduction="10000"/>
          </a:bodyPr>
          <a:lstStyle/>
          <a:p>
            <a:r>
              <a:rPr lang="en-US" dirty="0"/>
              <a:t>While the relation of the two parts is not strictly unidirectional, as the superstructure often affects the base, the influence of the base is predominant.</a:t>
            </a:r>
          </a:p>
          <a:p>
            <a:r>
              <a:rPr lang="en-US" dirty="0"/>
              <a:t>Marx and Engels warned against such economic determinism</a:t>
            </a:r>
            <a:r>
              <a:rPr lang="en-US" dirty="0" smtClean="0"/>
              <a:t>.</a:t>
            </a:r>
            <a:endParaRPr lang="en-US" dirty="0"/>
          </a:p>
        </p:txBody>
      </p:sp>
      <p:pic>
        <p:nvPicPr>
          <p:cNvPr id="5" name="Picture 4" descr="735px-Base-superstructure_Dialec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8572" y="2252936"/>
            <a:ext cx="3976828" cy="3895669"/>
          </a:xfrm>
          <a:prstGeom prst="rect">
            <a:avLst/>
          </a:prstGeom>
        </p:spPr>
      </p:pic>
    </p:spTree>
    <p:extLst>
      <p:ext uri="{BB962C8B-B14F-4D97-AF65-F5344CB8AC3E}">
        <p14:creationId xmlns:p14="http://schemas.microsoft.com/office/powerpoint/2010/main" val="37681018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Class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According to Marx, “Class is the manifestation of economic differentiation.”</a:t>
            </a:r>
          </a:p>
          <a:p>
            <a:r>
              <a:rPr lang="en-US" dirty="0" smtClean="0"/>
              <a:t>A </a:t>
            </a:r>
            <a:r>
              <a:rPr lang="en-US" dirty="0"/>
              <a:t>class is defined by the ownership of property. Such ownership vests a person with the power to exclude others from the property and to use it for personal purposes. In relation to property there are three great classes of society</a:t>
            </a:r>
            <a:r>
              <a:rPr lang="en-US" dirty="0" smtClean="0"/>
              <a:t>:</a:t>
            </a:r>
          </a:p>
          <a:p>
            <a:pPr marL="822960" lvl="1" indent="-457200">
              <a:buFont typeface="+mj-lt"/>
              <a:buAutoNum type="arabicPeriod"/>
            </a:pPr>
            <a:r>
              <a:rPr lang="en-US" dirty="0"/>
              <a:t>T</a:t>
            </a:r>
            <a:r>
              <a:rPr lang="en-US" dirty="0" smtClean="0"/>
              <a:t>he </a:t>
            </a:r>
            <a:r>
              <a:rPr lang="en-US" dirty="0"/>
              <a:t>bourgeoisie (who own the means of production such as machinery and factory buildings, and whose source of income is profit), landowners (whose income is rent), </a:t>
            </a:r>
            <a:r>
              <a:rPr lang="en-US" dirty="0" smtClean="0"/>
              <a:t>and</a:t>
            </a:r>
          </a:p>
          <a:p>
            <a:pPr marL="822960" lvl="1" indent="-457200">
              <a:buFont typeface="+mj-lt"/>
              <a:buAutoNum type="arabicPeriod"/>
            </a:pPr>
            <a:r>
              <a:rPr lang="en-US" dirty="0" smtClean="0"/>
              <a:t>The </a:t>
            </a:r>
            <a:r>
              <a:rPr lang="en-US" dirty="0"/>
              <a:t>proletariat (who own their labor and sell it for a wage).</a:t>
            </a:r>
            <a:endParaRPr lang="en-US" dirty="0"/>
          </a:p>
        </p:txBody>
      </p:sp>
    </p:spTree>
    <p:extLst>
      <p:ext uri="{BB962C8B-B14F-4D97-AF65-F5344CB8AC3E}">
        <p14:creationId xmlns:p14="http://schemas.microsoft.com/office/powerpoint/2010/main" val="33257989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Class thus is determined by property, not by income or </a:t>
            </a:r>
            <a:r>
              <a:rPr lang="en-US" dirty="0" smtClean="0"/>
              <a:t>status.</a:t>
            </a:r>
          </a:p>
          <a:p>
            <a:r>
              <a:rPr lang="en-US" dirty="0" smtClean="0"/>
              <a:t>These </a:t>
            </a:r>
            <a:r>
              <a:rPr lang="en-US" dirty="0"/>
              <a:t>are determined by distribution and consumption, which itself ultimately reflects the production and power relations of classes. </a:t>
            </a:r>
          </a:p>
        </p:txBody>
      </p:sp>
    </p:spTree>
    <p:extLst>
      <p:ext uri="{BB962C8B-B14F-4D97-AF65-F5344CB8AC3E}">
        <p14:creationId xmlns:p14="http://schemas.microsoft.com/office/powerpoint/2010/main" val="3335548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Consciousness</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self-understanding of members of a social class. This modern sociological concept has its origins in, and is closely associated with, Marxist theory.</a:t>
            </a:r>
          </a:p>
          <a:p>
            <a:r>
              <a:rPr lang="en-US" dirty="0" smtClean="0"/>
              <a:t>Karl </a:t>
            </a:r>
            <a:r>
              <a:rPr lang="en-US" dirty="0"/>
              <a:t>Marx distinguished between a ‘class in itself’ and a ‘class for itself’. </a:t>
            </a:r>
            <a:r>
              <a:rPr lang="en-US" dirty="0" smtClean="0"/>
              <a:t> A “class </a:t>
            </a:r>
            <a:r>
              <a:rPr lang="en-US" dirty="0"/>
              <a:t>in </a:t>
            </a:r>
            <a:r>
              <a:rPr lang="en-US" dirty="0" smtClean="0"/>
              <a:t>itself” </a:t>
            </a:r>
            <a:r>
              <a:rPr lang="en-US" dirty="0"/>
              <a:t>is simply a ‘social group whose members share the same relationship to the means of production’ .Karl Marx argued that a social group only fully becomes a class when it becomes a </a:t>
            </a:r>
            <a:r>
              <a:rPr lang="en-US" dirty="0" smtClean="0"/>
              <a:t>“class </a:t>
            </a:r>
            <a:r>
              <a:rPr lang="en-US" dirty="0"/>
              <a:t>for </a:t>
            </a:r>
            <a:r>
              <a:rPr lang="en-US" dirty="0" smtClean="0"/>
              <a:t>itself.”</a:t>
            </a:r>
          </a:p>
        </p:txBody>
      </p:sp>
    </p:spTree>
    <p:extLst>
      <p:ext uri="{BB962C8B-B14F-4D97-AF65-F5344CB8AC3E}">
        <p14:creationId xmlns:p14="http://schemas.microsoft.com/office/powerpoint/2010/main" val="22212025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At this stage, its members have ‘class consciousness’ and ‘class solidarity.’ Class consciousness means that ‘false class consciousness’ has been replaced by a full awareness of the true situation, by a realization of the nature of exploitation.</a:t>
            </a:r>
          </a:p>
          <a:p>
            <a:endParaRPr lang="en-US" dirty="0"/>
          </a:p>
        </p:txBody>
      </p:sp>
    </p:spTree>
    <p:extLst>
      <p:ext uri="{BB962C8B-B14F-4D97-AF65-F5344CB8AC3E}">
        <p14:creationId xmlns:p14="http://schemas.microsoft.com/office/powerpoint/2010/main" val="36185831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Struggle</a:t>
            </a:r>
            <a:endParaRPr lang="en-US" dirty="0"/>
          </a:p>
        </p:txBody>
      </p:sp>
      <p:sp>
        <p:nvSpPr>
          <p:cNvPr id="3" name="Content Placeholder 2"/>
          <p:cNvSpPr>
            <a:spLocks noGrp="1"/>
          </p:cNvSpPr>
          <p:nvPr>
            <p:ph idx="1"/>
          </p:nvPr>
        </p:nvSpPr>
        <p:spPr/>
        <p:txBody>
          <a:bodyPr>
            <a:normAutofit lnSpcReduction="10000"/>
          </a:bodyPr>
          <a:lstStyle/>
          <a:p>
            <a:r>
              <a:rPr lang="en-US" dirty="0"/>
              <a:t>According </a:t>
            </a:r>
            <a:r>
              <a:rPr lang="en-US" dirty="0" smtClean="0"/>
              <a:t>to </a:t>
            </a:r>
            <a:r>
              <a:rPr lang="en-US" dirty="0"/>
              <a:t>Marx, “the history of all hitherto existing society is the history of class struggle.</a:t>
            </a:r>
            <a:r>
              <a:rPr lang="en-US" dirty="0" smtClean="0"/>
              <a:t>”</a:t>
            </a:r>
          </a:p>
          <a:p>
            <a:r>
              <a:rPr lang="en-US" dirty="0"/>
              <a:t>“Freeman and, slave, patricians and plebian, lord and serf, guild master and journey man, in a word, oppressor and the oppressed stood in constant opposition to one another, carried on uninterrupted now hidden and now open fight, a fight that each time ended in a revolutionary reconstitution of society at large, or in common ruin of the contending classes.”</a:t>
            </a:r>
          </a:p>
        </p:txBody>
      </p:sp>
    </p:spTree>
    <p:extLst>
      <p:ext uri="{BB962C8B-B14F-4D97-AF65-F5344CB8AC3E}">
        <p14:creationId xmlns:p14="http://schemas.microsoft.com/office/powerpoint/2010/main" val="13650607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normAutofit lnSpcReduction="10000"/>
          </a:bodyPr>
          <a:lstStyle/>
          <a:p>
            <a:r>
              <a:rPr lang="en-US" dirty="0"/>
              <a:t>The perpetual tension, conflict or the antagonism between the owning and the non-owning class is called Class struggle. </a:t>
            </a:r>
            <a:endParaRPr lang="en-US" dirty="0" smtClean="0"/>
          </a:p>
          <a:p>
            <a:r>
              <a:rPr lang="en-US" dirty="0"/>
              <a:t>Not only the classes but also the class struggle is economically conditioned</a:t>
            </a:r>
            <a:r>
              <a:rPr lang="en-US" dirty="0" smtClean="0"/>
              <a:t>.</a:t>
            </a:r>
          </a:p>
          <a:p>
            <a:r>
              <a:rPr lang="en-US" dirty="0"/>
              <a:t>Economic relationship decides, defines and determines all other forms of relationships; i.e. social, political and legal. This is what is called the concept of economic determinism by Marx.</a:t>
            </a:r>
          </a:p>
        </p:txBody>
      </p:sp>
    </p:spTree>
    <p:extLst>
      <p:ext uri="{BB962C8B-B14F-4D97-AF65-F5344CB8AC3E}">
        <p14:creationId xmlns:p14="http://schemas.microsoft.com/office/powerpoint/2010/main" val="23422215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Value</a:t>
            </a:r>
            <a:endParaRPr lang="en-US" dirty="0"/>
          </a:p>
        </p:txBody>
      </p:sp>
      <p:sp>
        <p:nvSpPr>
          <p:cNvPr id="3" name="Content Placeholder 2"/>
          <p:cNvSpPr>
            <a:spLocks noGrp="1"/>
          </p:cNvSpPr>
          <p:nvPr>
            <p:ph idx="1"/>
          </p:nvPr>
        </p:nvSpPr>
        <p:spPr/>
        <p:txBody>
          <a:bodyPr>
            <a:normAutofit fontScale="92500"/>
          </a:bodyPr>
          <a:lstStyle/>
          <a:p>
            <a:r>
              <a:rPr lang="en-US" dirty="0"/>
              <a:t>Karl Marx held that human </a:t>
            </a:r>
            <a:r>
              <a:rPr lang="en-US" dirty="0" err="1"/>
              <a:t>labour</a:t>
            </a:r>
            <a:r>
              <a:rPr lang="en-US" dirty="0"/>
              <a:t> was the source of economic </a:t>
            </a:r>
            <a:r>
              <a:rPr lang="en-US" dirty="0" smtClean="0"/>
              <a:t>value.</a:t>
            </a:r>
          </a:p>
          <a:p>
            <a:r>
              <a:rPr lang="en-US" dirty="0" smtClean="0"/>
              <a:t>The </a:t>
            </a:r>
            <a:r>
              <a:rPr lang="en-US" dirty="0"/>
              <a:t>capitalist pays his workers less than the value their </a:t>
            </a:r>
            <a:r>
              <a:rPr lang="en-US" dirty="0" err="1"/>
              <a:t>labour</a:t>
            </a:r>
            <a:r>
              <a:rPr lang="en-US" dirty="0"/>
              <a:t> has added to the goods, usually only enough to maintain the worker at a subsistence </a:t>
            </a:r>
            <a:r>
              <a:rPr lang="en-US" dirty="0" smtClean="0"/>
              <a:t>level.</a:t>
            </a:r>
          </a:p>
          <a:p>
            <a:r>
              <a:rPr lang="en-US" dirty="0" smtClean="0"/>
              <a:t>Of </a:t>
            </a:r>
            <a:r>
              <a:rPr lang="en-US" dirty="0"/>
              <a:t>the total worth of the worker’s </a:t>
            </a:r>
            <a:r>
              <a:rPr lang="en-US" dirty="0" err="1"/>
              <a:t>labour</a:t>
            </a:r>
            <a:r>
              <a:rPr lang="en-US" dirty="0"/>
              <a:t>, however, this compensation, in Marxian theory, accounts for only a mere portion, equivalent to the worker’s means of </a:t>
            </a:r>
            <a:r>
              <a:rPr lang="en-US" dirty="0" smtClean="0"/>
              <a:t>subsistence.</a:t>
            </a:r>
          </a:p>
        </p:txBody>
      </p:sp>
    </p:spTree>
    <p:extLst>
      <p:ext uri="{BB962C8B-B14F-4D97-AF65-F5344CB8AC3E}">
        <p14:creationId xmlns:p14="http://schemas.microsoft.com/office/powerpoint/2010/main" val="31846326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The remainder is “surplus </a:t>
            </a:r>
            <a:r>
              <a:rPr lang="en-US" dirty="0" err="1"/>
              <a:t>labour</a:t>
            </a:r>
            <a:r>
              <a:rPr lang="en-US" dirty="0"/>
              <a:t>,” and the value it produces is “surplus value.”</a:t>
            </a:r>
          </a:p>
          <a:p>
            <a:r>
              <a:rPr lang="en-US" dirty="0"/>
              <a:t>To make a profit, Marx argued, the capitalist appropriates this surplus value, thereby exploiting the </a:t>
            </a:r>
            <a:r>
              <a:rPr lang="en-US" dirty="0" err="1"/>
              <a:t>labourer</a:t>
            </a:r>
            <a:r>
              <a:rPr lang="en-US" dirty="0"/>
              <a:t>.</a:t>
            </a:r>
          </a:p>
          <a:p>
            <a:r>
              <a:rPr lang="en-US" dirty="0" smtClean="0"/>
              <a:t>This appropriation of surplus is Called ‘Exploitation’ by Marx.</a:t>
            </a:r>
            <a:endParaRPr lang="en-US" dirty="0"/>
          </a:p>
        </p:txBody>
      </p:sp>
    </p:spTree>
    <p:extLst>
      <p:ext uri="{BB962C8B-B14F-4D97-AF65-F5344CB8AC3E}">
        <p14:creationId xmlns:p14="http://schemas.microsoft.com/office/powerpoint/2010/main" val="709938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Marx’s Major Works</a:t>
            </a:r>
            <a:endParaRPr lang="en-US" dirty="0"/>
          </a:p>
        </p:txBody>
      </p:sp>
      <p:pic>
        <p:nvPicPr>
          <p:cNvPr id="3" name="Picture 2" descr="Feuerbach.jpeg"/>
          <p:cNvPicPr>
            <a:picLocks/>
          </p:cNvPicPr>
          <p:nvPr/>
        </p:nvPicPr>
        <p:blipFill>
          <a:blip r:embed="rId2">
            <a:extLst>
              <a:ext uri="{28A0092B-C50C-407E-A947-70E740481C1C}">
                <a14:useLocalDpi xmlns:a14="http://schemas.microsoft.com/office/drawing/2010/main" val="0"/>
              </a:ext>
            </a:extLst>
          </a:blip>
          <a:stretch>
            <a:fillRect/>
          </a:stretch>
        </p:blipFill>
        <p:spPr>
          <a:xfrm>
            <a:off x="917329" y="2290074"/>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economic.jpeg"/>
          <p:cNvPicPr>
            <a:picLocks/>
          </p:cNvPicPr>
          <p:nvPr/>
        </p:nvPicPr>
        <p:blipFill>
          <a:blip r:embed="rId3">
            <a:extLst>
              <a:ext uri="{28A0092B-C50C-407E-A947-70E740481C1C}">
                <a14:useLocalDpi xmlns:a14="http://schemas.microsoft.com/office/drawing/2010/main" val="0"/>
              </a:ext>
            </a:extLst>
          </a:blip>
          <a:stretch>
            <a:fillRect/>
          </a:stretch>
        </p:blipFill>
        <p:spPr>
          <a:xfrm>
            <a:off x="1877206" y="4393098"/>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erman.jpeg"/>
          <p:cNvPicPr>
            <a:picLocks/>
          </p:cNvPicPr>
          <p:nvPr/>
        </p:nvPicPr>
        <p:blipFill>
          <a:blip r:embed="rId4">
            <a:extLst>
              <a:ext uri="{28A0092B-C50C-407E-A947-70E740481C1C}">
                <a14:useLocalDpi xmlns:a14="http://schemas.microsoft.com/office/drawing/2010/main" val="0"/>
              </a:ext>
            </a:extLst>
          </a:blip>
          <a:stretch>
            <a:fillRect/>
          </a:stretch>
        </p:blipFill>
        <p:spPr>
          <a:xfrm>
            <a:off x="2843383" y="2290074"/>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karl-marx-s-das-kapital.jpg"/>
          <p:cNvPicPr>
            <a:picLocks/>
          </p:cNvPicPr>
          <p:nvPr/>
        </p:nvPicPr>
        <p:blipFill>
          <a:blip r:embed="rId5">
            <a:extLst>
              <a:ext uri="{28A0092B-C50C-407E-A947-70E740481C1C}">
                <a14:useLocalDpi xmlns:a14="http://schemas.microsoft.com/office/drawing/2010/main" val="0"/>
              </a:ext>
            </a:extLst>
          </a:blip>
          <a:stretch>
            <a:fillRect/>
          </a:stretch>
        </p:blipFill>
        <p:spPr>
          <a:xfrm>
            <a:off x="4803830" y="2290074"/>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91zdHwFmpRL.jp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832272" y="4393098"/>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poverty.jpeg"/>
          <p:cNvPicPr>
            <a:picLocks/>
          </p:cNvPicPr>
          <p:nvPr/>
        </p:nvPicPr>
        <p:blipFill>
          <a:blip r:embed="rId7">
            <a:extLst>
              <a:ext uri="{28A0092B-C50C-407E-A947-70E740481C1C}">
                <a14:useLocalDpi xmlns:a14="http://schemas.microsoft.com/office/drawing/2010/main" val="0"/>
              </a:ext>
            </a:extLst>
          </a:blip>
          <a:stretch>
            <a:fillRect/>
          </a:stretch>
        </p:blipFill>
        <p:spPr>
          <a:xfrm>
            <a:off x="6770881" y="2290074"/>
            <a:ext cx="1440000" cy="1980000"/>
          </a:xfrm>
          <a:prstGeom prst="rect">
            <a:avLst/>
          </a:prstGeom>
          <a:ln w="3175" cap="sq" cmpd="sng">
            <a:solidFill>
              <a:srgbClr val="0C5986"/>
            </a:solidFill>
            <a:prstDash val="solid"/>
            <a:miter lim="800000"/>
          </a:ln>
          <a:effectLst>
            <a:outerShdw blurRad="50800" dist="38100" dir="2700000" algn="tl" rotWithShape="0">
              <a:srgbClr val="000000">
                <a:alpha val="43000"/>
              </a:srgbClr>
            </a:outerShdw>
          </a:effectLst>
        </p:spPr>
      </p:pic>
      <p:pic>
        <p:nvPicPr>
          <p:cNvPr id="9" name="Picture 8" descr="holy.jpeg"/>
          <p:cNvPicPr>
            <a:picLocks/>
          </p:cNvPicPr>
          <p:nvPr/>
        </p:nvPicPr>
        <p:blipFill>
          <a:blip r:embed="rId8">
            <a:extLst>
              <a:ext uri="{28A0092B-C50C-407E-A947-70E740481C1C}">
                <a14:useLocalDpi xmlns:a14="http://schemas.microsoft.com/office/drawing/2010/main" val="0"/>
              </a:ext>
            </a:extLst>
          </a:blip>
          <a:stretch>
            <a:fillRect/>
          </a:stretch>
        </p:blipFill>
        <p:spPr>
          <a:xfrm>
            <a:off x="3843416" y="4393098"/>
            <a:ext cx="1440000" cy="19800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9815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capitalist mode of production thus presupposes that the producers' </a:t>
            </a:r>
            <a:r>
              <a:rPr lang="en-US" dirty="0" err="1"/>
              <a:t>labour</a:t>
            </a:r>
            <a:r>
              <a:rPr lang="en-US" dirty="0"/>
              <a:t> power has become a commodity. Like all other commodities, the commodity </a:t>
            </a:r>
            <a:r>
              <a:rPr lang="en-US" dirty="0" err="1"/>
              <a:t>labour</a:t>
            </a:r>
            <a:r>
              <a:rPr lang="en-US" dirty="0"/>
              <a:t> power has an exchange value and a use </a:t>
            </a:r>
            <a:r>
              <a:rPr lang="en-US" dirty="0" smtClean="0"/>
              <a:t>value.</a:t>
            </a:r>
          </a:p>
          <a:p>
            <a:r>
              <a:rPr lang="en-US" dirty="0" smtClean="0"/>
              <a:t>The </a:t>
            </a:r>
            <a:r>
              <a:rPr lang="en-US" dirty="0"/>
              <a:t>use value of the </a:t>
            </a:r>
            <a:r>
              <a:rPr lang="en-US" dirty="0" err="1"/>
              <a:t>labour</a:t>
            </a:r>
            <a:r>
              <a:rPr lang="en-US" dirty="0"/>
              <a:t> power is precisely its capacity to create new value, including its potential to create more value than its own reproduction costs. Surplus-value is the difference between total new value created by the </a:t>
            </a:r>
            <a:r>
              <a:rPr lang="en-US" dirty="0" err="1"/>
              <a:t>labour</a:t>
            </a:r>
            <a:r>
              <a:rPr lang="en-US" dirty="0"/>
              <a:t> power, its own reproduction costs.</a:t>
            </a:r>
          </a:p>
        </p:txBody>
      </p:sp>
    </p:spTree>
    <p:extLst>
      <p:ext uri="{BB962C8B-B14F-4D97-AF65-F5344CB8AC3E}">
        <p14:creationId xmlns:p14="http://schemas.microsoft.com/office/powerpoint/2010/main" val="41285898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Alienation</a:t>
            </a:r>
            <a:endParaRPr lang="en-US" dirty="0"/>
          </a:p>
        </p:txBody>
      </p:sp>
      <p:sp>
        <p:nvSpPr>
          <p:cNvPr id="3" name="Content Placeholder 2"/>
          <p:cNvSpPr>
            <a:spLocks noGrp="1"/>
          </p:cNvSpPr>
          <p:nvPr>
            <p:ph idx="1"/>
          </p:nvPr>
        </p:nvSpPr>
        <p:spPr/>
        <p:txBody>
          <a:bodyPr>
            <a:normAutofit lnSpcReduction="10000"/>
          </a:bodyPr>
          <a:lstStyle/>
          <a:p>
            <a:r>
              <a:rPr lang="en-US" dirty="0"/>
              <a:t>To cause (someone) to feel isolated or estranged: an urban environment that would alienate its inhabitants (as adj. alienated</a:t>
            </a:r>
            <a:r>
              <a:rPr lang="en-US" dirty="0" smtClean="0"/>
              <a:t>)</a:t>
            </a:r>
          </a:p>
          <a:p>
            <a:r>
              <a:rPr lang="en-US" dirty="0"/>
              <a:t>Marx Wrote: “the alienation of the worker is expressed thus: the more he produces, the less he can consume; the more value he creates, the less value he has… </a:t>
            </a:r>
            <a:r>
              <a:rPr lang="en-US" dirty="0" err="1"/>
              <a:t>Labour</a:t>
            </a:r>
            <a:r>
              <a:rPr lang="en-US" dirty="0"/>
              <a:t> produces fabulous things for the rich, but misery for the poor. Machines replace </a:t>
            </a:r>
            <a:r>
              <a:rPr lang="en-US" dirty="0" err="1"/>
              <a:t>labour</a:t>
            </a:r>
            <a:r>
              <a:rPr lang="en-US" dirty="0"/>
              <a:t>, and jobs diminish, while other workers turn into machines…”</a:t>
            </a:r>
          </a:p>
        </p:txBody>
      </p:sp>
    </p:spTree>
    <p:extLst>
      <p:ext uri="{BB962C8B-B14F-4D97-AF65-F5344CB8AC3E}">
        <p14:creationId xmlns:p14="http://schemas.microsoft.com/office/powerpoint/2010/main" val="20162660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lstStyle/>
          <a:p>
            <a:r>
              <a:rPr lang="en-US" dirty="0"/>
              <a:t>To survive, workers must sell the one thing that makes them distinctively human: the capacity for inventive and creative </a:t>
            </a:r>
            <a:r>
              <a:rPr lang="en-US" dirty="0" smtClean="0"/>
              <a:t>work.</a:t>
            </a:r>
          </a:p>
          <a:p>
            <a:r>
              <a:rPr lang="en-US" dirty="0" smtClean="0"/>
              <a:t>Workers </a:t>
            </a:r>
            <a:r>
              <a:rPr lang="en-US" dirty="0"/>
              <a:t>as a social class therefore become alienated from their human nature, what makes them essentially </a:t>
            </a:r>
            <a:r>
              <a:rPr lang="en-US" dirty="0" smtClean="0"/>
              <a:t>human.</a:t>
            </a:r>
          </a:p>
          <a:p>
            <a:r>
              <a:rPr lang="en-US" dirty="0" smtClean="0"/>
              <a:t>Workers </a:t>
            </a:r>
            <a:r>
              <a:rPr lang="en-US" dirty="0"/>
              <a:t>become alienated from their fellow human beings</a:t>
            </a:r>
          </a:p>
        </p:txBody>
      </p:sp>
    </p:spTree>
    <p:extLst>
      <p:ext uri="{BB962C8B-B14F-4D97-AF65-F5344CB8AC3E}">
        <p14:creationId xmlns:p14="http://schemas.microsoft.com/office/powerpoint/2010/main" val="20824547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‘Religion is the opium of the masses’</a:t>
            </a:r>
            <a:r>
              <a:rPr lang="mr-IN" dirty="0" smtClean="0"/>
              <a:t>–</a:t>
            </a:r>
            <a:r>
              <a:rPr lang="en-US" dirty="0" smtClean="0"/>
              <a:t> Karl Marx.</a:t>
            </a:r>
          </a:p>
          <a:p>
            <a:r>
              <a:rPr lang="en-US" dirty="0" smtClean="0"/>
              <a:t>Explanation:</a:t>
            </a:r>
          </a:p>
          <a:p>
            <a:pPr lvl="1"/>
            <a:r>
              <a:rPr lang="en-US" dirty="0"/>
              <a:t>Religious suffering is, at one and the same time, the expression of real suffering and a protest against real suffering. Religion is the sigh of the oppressed creature, the heart of a heartless world, and the soul of soulless conditions. It is the opium of the </a:t>
            </a:r>
            <a:r>
              <a:rPr lang="en-US" dirty="0" smtClean="0"/>
              <a:t>masses. The </a:t>
            </a:r>
            <a:r>
              <a:rPr lang="en-US" dirty="0"/>
              <a:t>abolition of religion as the illusory happiness of the people is the demand for their real happiness. To call on them to give up their illusions about their condition is to call on them to give up a condition that requires illusions.</a:t>
            </a:r>
          </a:p>
        </p:txBody>
      </p:sp>
    </p:spTree>
    <p:extLst>
      <p:ext uri="{BB962C8B-B14F-4D97-AF65-F5344CB8AC3E}">
        <p14:creationId xmlns:p14="http://schemas.microsoft.com/office/powerpoint/2010/main" val="34086025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a:t>
            </a:r>
            <a:endParaRPr lang="en-US" dirty="0"/>
          </a:p>
        </p:txBody>
      </p:sp>
      <p:sp>
        <p:nvSpPr>
          <p:cNvPr id="3" name="Content Placeholder 2"/>
          <p:cNvSpPr>
            <a:spLocks noGrp="1"/>
          </p:cNvSpPr>
          <p:nvPr>
            <p:ph idx="1"/>
          </p:nvPr>
        </p:nvSpPr>
        <p:spPr/>
        <p:txBody>
          <a:bodyPr>
            <a:normAutofit fontScale="92500" lnSpcReduction="20000"/>
          </a:bodyPr>
          <a:lstStyle/>
          <a:p>
            <a:r>
              <a:rPr lang="en-US" dirty="0"/>
              <a:t>“Opium of the </a:t>
            </a:r>
            <a:r>
              <a:rPr lang="en-US" dirty="0" smtClean="0"/>
              <a:t>masses” </a:t>
            </a:r>
            <a:r>
              <a:rPr lang="en-US" dirty="0"/>
              <a:t>does not only mean that religion is only a justification for suffering in this life for glory in the </a:t>
            </a:r>
            <a:r>
              <a:rPr lang="en-US" dirty="0" smtClean="0"/>
              <a:t>next.</a:t>
            </a:r>
            <a:endParaRPr lang="en-US" dirty="0"/>
          </a:p>
          <a:p>
            <a:r>
              <a:rPr lang="en-US" dirty="0" smtClean="0"/>
              <a:t>Opium </a:t>
            </a:r>
            <a:r>
              <a:rPr lang="en-US" dirty="0"/>
              <a:t>was the medicine of choice in the 19th century, prior to the invention of </a:t>
            </a:r>
            <a:r>
              <a:rPr lang="en-US" dirty="0" smtClean="0"/>
              <a:t>Aspirin</a:t>
            </a:r>
            <a:r>
              <a:rPr lang="en-US" dirty="0"/>
              <a:t>, </a:t>
            </a:r>
            <a:r>
              <a:rPr lang="en-US" dirty="0" smtClean="0"/>
              <a:t>Tylenol, </a:t>
            </a:r>
            <a:r>
              <a:rPr lang="en-US" dirty="0"/>
              <a:t>and </a:t>
            </a:r>
            <a:r>
              <a:rPr lang="en-US" dirty="0" smtClean="0"/>
              <a:t>Ibuprofen</a:t>
            </a:r>
            <a:r>
              <a:rPr lang="en-US" dirty="0"/>
              <a:t>, and it was </a:t>
            </a:r>
            <a:r>
              <a:rPr lang="en-US" dirty="0" smtClean="0"/>
              <a:t>effective.</a:t>
            </a:r>
          </a:p>
          <a:p>
            <a:r>
              <a:rPr lang="en-US" dirty="0" smtClean="0"/>
              <a:t>Marx </a:t>
            </a:r>
            <a:r>
              <a:rPr lang="en-US" dirty="0"/>
              <a:t>argues that religion is the best ‘cure’ available for alienation in an alienated society. The only truly effective cure would be to abolish alienation and create a society where people have some rational control over the social forces they are producing.</a:t>
            </a:r>
          </a:p>
        </p:txBody>
      </p:sp>
    </p:spTree>
    <p:extLst>
      <p:ext uri="{BB962C8B-B14F-4D97-AF65-F5344CB8AC3E}">
        <p14:creationId xmlns:p14="http://schemas.microsoft.com/office/powerpoint/2010/main" val="35507557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Abraham </a:t>
            </a:r>
            <a:r>
              <a:rPr lang="en-US" dirty="0"/>
              <a:t>M. Francis, Modern Sociological theory, Oxford University Press, New Delhi, 2008</a:t>
            </a:r>
            <a:r>
              <a:rPr lang="en-US" dirty="0" smtClean="0"/>
              <a:t>.</a:t>
            </a:r>
          </a:p>
          <a:p>
            <a:r>
              <a:rPr lang="en-US" dirty="0" smtClean="0"/>
              <a:t>Martindale </a:t>
            </a:r>
            <a:r>
              <a:rPr lang="en-US" dirty="0"/>
              <a:t>Don, The nature and types of sociological theory, </a:t>
            </a:r>
            <a:r>
              <a:rPr lang="en-US" dirty="0" err="1"/>
              <a:t>Rawat</a:t>
            </a:r>
            <a:r>
              <a:rPr lang="en-US" dirty="0"/>
              <a:t> Publications, </a:t>
            </a:r>
            <a:r>
              <a:rPr lang="en-US" dirty="0" err="1"/>
              <a:t>jaipur</a:t>
            </a:r>
            <a:r>
              <a:rPr lang="en-US" dirty="0"/>
              <a:t>, </a:t>
            </a:r>
            <a:r>
              <a:rPr lang="en-US" dirty="0" smtClean="0"/>
              <a:t>1990</a:t>
            </a:r>
          </a:p>
          <a:p>
            <a:r>
              <a:rPr lang="en-US" dirty="0" err="1" smtClean="0"/>
              <a:t>Rao</a:t>
            </a:r>
            <a:r>
              <a:rPr lang="en-US" dirty="0" smtClean="0"/>
              <a:t> </a:t>
            </a:r>
            <a:r>
              <a:rPr lang="en-US" dirty="0"/>
              <a:t>Shankar C.N, Principles of sociology with an introduction to social thought, S .Chand Publications, New Delhi, </a:t>
            </a:r>
            <a:r>
              <a:rPr lang="en-US" dirty="0" smtClean="0"/>
              <a:t>2012</a:t>
            </a:r>
          </a:p>
          <a:p>
            <a:r>
              <a:rPr lang="en-US" dirty="0" err="1"/>
              <a:t>Ritzer</a:t>
            </a:r>
            <a:r>
              <a:rPr lang="en-US" dirty="0"/>
              <a:t>, George- Sociological </a:t>
            </a:r>
            <a:r>
              <a:rPr lang="en-US" dirty="0" smtClean="0"/>
              <a:t>Theory</a:t>
            </a:r>
            <a:endParaRPr lang="en-US" dirty="0"/>
          </a:p>
          <a:p>
            <a:r>
              <a:rPr lang="en-US" dirty="0"/>
              <a:t>Turner J.H.- The Structure of Sociological </a:t>
            </a:r>
            <a:r>
              <a:rPr lang="en-US" dirty="0" smtClean="0"/>
              <a:t>Theory</a:t>
            </a:r>
            <a:endParaRPr lang="en-US" dirty="0"/>
          </a:p>
        </p:txBody>
      </p:sp>
    </p:spTree>
    <p:extLst>
      <p:ext uri="{BB962C8B-B14F-4D97-AF65-F5344CB8AC3E}">
        <p14:creationId xmlns:p14="http://schemas.microsoft.com/office/powerpoint/2010/main" val="11424682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08317"/>
            <a:ext cx="7024744" cy="1143000"/>
          </a:xfrm>
        </p:spPr>
        <p:txBody>
          <a:bodyPr>
            <a:normAutofit/>
          </a:bodyPr>
          <a:lstStyle/>
          <a:p>
            <a:pPr algn="ctr"/>
            <a:r>
              <a:rPr lang="en-US" sz="6000" dirty="0" smtClean="0"/>
              <a:t>Thank You</a:t>
            </a:r>
            <a:endParaRPr lang="en-US" sz="6000" dirty="0"/>
          </a:p>
        </p:txBody>
      </p:sp>
    </p:spTree>
    <p:extLst>
      <p:ext uri="{BB962C8B-B14F-4D97-AF65-F5344CB8AC3E}">
        <p14:creationId xmlns:p14="http://schemas.microsoft.com/office/powerpoint/2010/main" val="38131916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Dialectical Materialism</a:t>
            </a:r>
            <a:endParaRPr lang="en-US" dirty="0"/>
          </a:p>
        </p:txBody>
      </p:sp>
      <p:sp>
        <p:nvSpPr>
          <p:cNvPr id="3" name="Content Placeholder 2"/>
          <p:cNvSpPr>
            <a:spLocks noGrp="1"/>
          </p:cNvSpPr>
          <p:nvPr>
            <p:ph idx="1"/>
          </p:nvPr>
        </p:nvSpPr>
        <p:spPr/>
        <p:txBody>
          <a:bodyPr/>
          <a:lstStyle/>
          <a:p>
            <a:r>
              <a:rPr lang="en-US" dirty="0"/>
              <a:t>In simplified form, Dialectical Materialism states that ideas and thoughts of human changes in a dialectical process due to the movement and </a:t>
            </a:r>
            <a:r>
              <a:rPr lang="en-US" dirty="0" smtClean="0"/>
              <a:t>existence </a:t>
            </a:r>
            <a:r>
              <a:rPr lang="en-US" dirty="0"/>
              <a:t>of the </a:t>
            </a:r>
            <a:r>
              <a:rPr lang="en-US" dirty="0" smtClean="0"/>
              <a:t>matter.</a:t>
            </a:r>
            <a:endParaRPr lang="en-US" dirty="0"/>
          </a:p>
          <a:p>
            <a:r>
              <a:rPr lang="en-US" dirty="0" smtClean="0"/>
              <a:t>Dialectical </a:t>
            </a:r>
            <a:r>
              <a:rPr lang="en-US" dirty="0"/>
              <a:t>Materialism is not only a philosophy but also a complete way of thinking to explain the reality.</a:t>
            </a:r>
          </a:p>
        </p:txBody>
      </p:sp>
    </p:spTree>
    <p:extLst>
      <p:ext uri="{BB962C8B-B14F-4D97-AF65-F5344CB8AC3E}">
        <p14:creationId xmlns:p14="http://schemas.microsoft.com/office/powerpoint/2010/main" val="36606807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Hegel’s Dialectics &amp; Feuerbach’s Materialism</a:t>
            </a:r>
          </a:p>
        </p:txBody>
      </p:sp>
      <p:sp>
        <p:nvSpPr>
          <p:cNvPr id="3" name="Content Placeholder 2"/>
          <p:cNvSpPr>
            <a:spLocks noGrp="1"/>
          </p:cNvSpPr>
          <p:nvPr>
            <p:ph idx="1"/>
          </p:nvPr>
        </p:nvSpPr>
        <p:spPr/>
        <p:txBody>
          <a:bodyPr/>
          <a:lstStyle/>
          <a:p>
            <a:r>
              <a:rPr lang="en-US" dirty="0"/>
              <a:t>Marx &amp; Engels embraced Hegel’s notion of </a:t>
            </a:r>
            <a:r>
              <a:rPr lang="en-US" dirty="0" smtClean="0"/>
              <a:t>dialectical change </a:t>
            </a:r>
            <a:r>
              <a:rPr lang="en-US" dirty="0"/>
              <a:t>over rigid metaphysics, but they rejected his idealist interpretation of history. </a:t>
            </a:r>
          </a:p>
          <a:p>
            <a:r>
              <a:rPr lang="en-US" dirty="0" smtClean="0"/>
              <a:t>They </a:t>
            </a:r>
            <a:r>
              <a:rPr lang="en-US" dirty="0"/>
              <a:t>adopted Feuerbach’s </a:t>
            </a:r>
            <a:r>
              <a:rPr lang="en-US" dirty="0" smtClean="0"/>
              <a:t>materialism, </a:t>
            </a:r>
            <a:r>
              <a:rPr lang="en-US" dirty="0"/>
              <a:t>but rejected his passive, determinist view of history.</a:t>
            </a:r>
          </a:p>
        </p:txBody>
      </p:sp>
    </p:spTree>
    <p:extLst>
      <p:ext uri="{BB962C8B-B14F-4D97-AF65-F5344CB8AC3E}">
        <p14:creationId xmlns:p14="http://schemas.microsoft.com/office/powerpoint/2010/main" val="1115727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Dialectics: Unity &amp; Struggle of </a:t>
            </a:r>
            <a:r>
              <a:rPr lang="en-US" dirty="0" smtClean="0"/>
              <a:t>Opposites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Materialist dialectics is a way </a:t>
            </a:r>
            <a:r>
              <a:rPr lang="en-US" dirty="0" smtClean="0"/>
              <a:t>of </a:t>
            </a:r>
            <a:r>
              <a:rPr lang="en-US" dirty="0"/>
              <a:t>conceptualizing change in </a:t>
            </a:r>
            <a:r>
              <a:rPr lang="en-US" dirty="0" smtClean="0"/>
              <a:t>everything: </a:t>
            </a:r>
            <a:r>
              <a:rPr lang="en-US" dirty="0"/>
              <a:t>in nature, in history &amp; in </a:t>
            </a:r>
            <a:r>
              <a:rPr lang="en-US" dirty="0" smtClean="0"/>
              <a:t>thought.</a:t>
            </a:r>
          </a:p>
          <a:p>
            <a:r>
              <a:rPr lang="en-US" dirty="0" smtClean="0"/>
              <a:t>Change </a:t>
            </a:r>
            <a:r>
              <a:rPr lang="en-US" dirty="0"/>
              <a:t>is the inevitable process of struggle, contradiction &amp; </a:t>
            </a:r>
            <a:r>
              <a:rPr lang="en-US" dirty="0" smtClean="0"/>
              <a:t>tension between </a:t>
            </a:r>
            <a:r>
              <a:rPr lang="en-US" dirty="0"/>
              <a:t>opposite, yet </a:t>
            </a:r>
            <a:r>
              <a:rPr lang="en-US" dirty="0" smtClean="0"/>
              <a:t>unified </a:t>
            </a:r>
            <a:r>
              <a:rPr lang="en-US" dirty="0"/>
              <a:t>mutually transforming </a:t>
            </a:r>
            <a:r>
              <a:rPr lang="en-US" dirty="0" smtClean="0"/>
              <a:t>forces. </a:t>
            </a:r>
          </a:p>
          <a:p>
            <a:r>
              <a:rPr lang="en-US" dirty="0" smtClean="0"/>
              <a:t>Contradiction </a:t>
            </a:r>
            <a:r>
              <a:rPr lang="en-US" dirty="0"/>
              <a:t>transforms </a:t>
            </a:r>
            <a:r>
              <a:rPr lang="en-US" dirty="0" smtClean="0"/>
              <a:t>each side, both negating </a:t>
            </a:r>
            <a:r>
              <a:rPr lang="en-US" dirty="0"/>
              <a:t>&amp; producing </a:t>
            </a:r>
            <a:r>
              <a:rPr lang="en-US" dirty="0" smtClean="0"/>
              <a:t>into a </a:t>
            </a:r>
            <a:r>
              <a:rPr lang="en-US" dirty="0"/>
              <a:t>new conflicting </a:t>
            </a:r>
            <a:r>
              <a:rPr lang="en-US" dirty="0" smtClean="0"/>
              <a:t>unity.</a:t>
            </a:r>
          </a:p>
          <a:p>
            <a:pPr lvl="1"/>
            <a:r>
              <a:rPr lang="en-US" dirty="0" smtClean="0"/>
              <a:t>Something </a:t>
            </a:r>
            <a:r>
              <a:rPr lang="en-US" dirty="0"/>
              <a:t>old is transformed into something new. </a:t>
            </a:r>
          </a:p>
          <a:p>
            <a:r>
              <a:rPr lang="en-US" dirty="0" smtClean="0"/>
              <a:t>Quantitative </a:t>
            </a:r>
            <a:r>
              <a:rPr lang="en-US" dirty="0"/>
              <a:t>&amp; Qualitative </a:t>
            </a:r>
            <a:r>
              <a:rPr lang="en-US" dirty="0" smtClean="0"/>
              <a:t>change </a:t>
            </a:r>
            <a:r>
              <a:rPr lang="en-US" dirty="0"/>
              <a:t>are dialectically related to each other.</a:t>
            </a:r>
          </a:p>
        </p:txBody>
      </p:sp>
    </p:spTree>
    <p:extLst>
      <p:ext uri="{BB962C8B-B14F-4D97-AF65-F5344CB8AC3E}">
        <p14:creationId xmlns:p14="http://schemas.microsoft.com/office/powerpoint/2010/main" val="127553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Dialectical Process</a:t>
            </a:r>
            <a:endParaRPr lang="en-US" dirty="0"/>
          </a:p>
        </p:txBody>
      </p:sp>
      <p:sp>
        <p:nvSpPr>
          <p:cNvPr id="3" name="Content Placeholder 2"/>
          <p:cNvSpPr>
            <a:spLocks noGrp="1"/>
          </p:cNvSpPr>
          <p:nvPr>
            <p:ph idx="1"/>
          </p:nvPr>
        </p:nvSpPr>
        <p:spPr/>
        <p:txBody>
          <a:bodyPr>
            <a:normAutofit lnSpcReduction="10000"/>
          </a:bodyPr>
          <a:lstStyle/>
          <a:p>
            <a:r>
              <a:rPr lang="en-US" dirty="0"/>
              <a:t>In general terms a thesis is a starting point, an antithesis is a reaction to it and a synthesis is the outcome</a:t>
            </a:r>
            <a:r>
              <a:rPr lang="en-US" dirty="0" smtClean="0"/>
              <a:t>.</a:t>
            </a:r>
          </a:p>
          <a:p>
            <a:r>
              <a:rPr lang="en-US" dirty="0"/>
              <a:t>The movement from one stage to another </a:t>
            </a:r>
            <a:r>
              <a:rPr lang="en-US" dirty="0" smtClean="0"/>
              <a:t>in society could </a:t>
            </a:r>
            <a:r>
              <a:rPr lang="en-US" dirty="0"/>
              <a:t>be explained by using thesis, antithesis and synthesis</a:t>
            </a:r>
            <a:r>
              <a:rPr lang="en-US" dirty="0" smtClean="0"/>
              <a:t>.</a:t>
            </a:r>
          </a:p>
          <a:p>
            <a:r>
              <a:rPr lang="en-US" dirty="0"/>
              <a:t>The outcome, in the long term would be a new form of relations within a classless society, namely communism. </a:t>
            </a:r>
            <a:r>
              <a:rPr lang="en-US"/>
              <a:t>This would be the synthesis.</a:t>
            </a:r>
            <a:endParaRPr lang="en-US" dirty="0" smtClean="0"/>
          </a:p>
        </p:txBody>
      </p:sp>
    </p:spTree>
    <p:extLst>
      <p:ext uri="{BB962C8B-B14F-4D97-AF65-F5344CB8AC3E}">
        <p14:creationId xmlns:p14="http://schemas.microsoft.com/office/powerpoint/2010/main" val="144452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rical-dialectical-materialism-1-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03" y="784483"/>
            <a:ext cx="8217926" cy="5678162"/>
          </a:xfrm>
          <a:prstGeom prst="rect">
            <a:avLst/>
          </a:prstGeom>
        </p:spPr>
      </p:pic>
    </p:spTree>
    <p:extLst>
      <p:ext uri="{BB962C8B-B14F-4D97-AF65-F5344CB8AC3E}">
        <p14:creationId xmlns:p14="http://schemas.microsoft.com/office/powerpoint/2010/main" val="15136571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Dialectics</a:t>
            </a:r>
            <a:endParaRPr lang="en-US" dirty="0"/>
          </a:p>
        </p:txBody>
      </p:sp>
      <p:sp>
        <p:nvSpPr>
          <p:cNvPr id="3" name="Content Placeholder 2"/>
          <p:cNvSpPr>
            <a:spLocks noGrp="1"/>
          </p:cNvSpPr>
          <p:nvPr>
            <p:ph idx="1"/>
          </p:nvPr>
        </p:nvSpPr>
        <p:spPr/>
        <p:txBody>
          <a:bodyPr/>
          <a:lstStyle/>
          <a:p>
            <a:r>
              <a:rPr lang="en-US" dirty="0" smtClean="0"/>
              <a:t>The Law of Unity of Conflict of Opposes.</a:t>
            </a:r>
          </a:p>
          <a:p>
            <a:r>
              <a:rPr lang="en-US" dirty="0" smtClean="0"/>
              <a:t>The Law of Passage of Quantitative </a:t>
            </a:r>
            <a:r>
              <a:rPr lang="en-US" dirty="0"/>
              <a:t>C</a:t>
            </a:r>
            <a:r>
              <a:rPr lang="en-US" dirty="0" smtClean="0"/>
              <a:t>hanges into Qualitative Changes.</a:t>
            </a:r>
          </a:p>
          <a:p>
            <a:r>
              <a:rPr lang="en-US" dirty="0" smtClean="0"/>
              <a:t>The Law of Negation of Negation.</a:t>
            </a:r>
          </a:p>
          <a:p>
            <a:endParaRPr lang="en-US" dirty="0"/>
          </a:p>
        </p:txBody>
      </p:sp>
    </p:spTree>
    <p:extLst>
      <p:ext uri="{BB962C8B-B14F-4D97-AF65-F5344CB8AC3E}">
        <p14:creationId xmlns:p14="http://schemas.microsoft.com/office/powerpoint/2010/main" val="32746759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181</TotalTime>
  <Words>2105</Words>
  <Application>Microsoft Macintosh PowerPoint</Application>
  <PresentationFormat>On-screen Show (4:3)</PresentationFormat>
  <Paragraphs>155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Karl Marx</vt:lpstr>
      <vt:lpstr>Karl Marx (5 May 1818 - 14 March 1883)</vt:lpstr>
      <vt:lpstr>Marx’s Major Works</vt:lpstr>
      <vt:lpstr>Dialectical Materialism</vt:lpstr>
      <vt:lpstr>Hegel’s Dialectics &amp; Feuerbach’s Materialism</vt:lpstr>
      <vt:lpstr>Dialectics: Unity &amp; Struggle of Opposites</vt:lpstr>
      <vt:lpstr>Dialectical Process</vt:lpstr>
      <vt:lpstr>PowerPoint Presentation</vt:lpstr>
      <vt:lpstr>The Law of Dialectics</vt:lpstr>
      <vt:lpstr>Historical Materialism</vt:lpstr>
      <vt:lpstr>Continuum</vt:lpstr>
      <vt:lpstr>Continuum</vt:lpstr>
      <vt:lpstr>Means and Relations of Production</vt:lpstr>
      <vt:lpstr>Social Superstructure</vt:lpstr>
      <vt:lpstr>Continuum</vt:lpstr>
      <vt:lpstr>Types of Modes of Production</vt:lpstr>
      <vt:lpstr>Continuum</vt:lpstr>
      <vt:lpstr>Forces of Production</vt:lpstr>
      <vt:lpstr>Continuum</vt:lpstr>
      <vt:lpstr>Relation between Base and Superstructure</vt:lpstr>
      <vt:lpstr>Continuum</vt:lpstr>
      <vt:lpstr>The Social Class</vt:lpstr>
      <vt:lpstr>Continuum</vt:lpstr>
      <vt:lpstr>Class Consciousness</vt:lpstr>
      <vt:lpstr>Continuum</vt:lpstr>
      <vt:lpstr>Class Struggle</vt:lpstr>
      <vt:lpstr>Continuum</vt:lpstr>
      <vt:lpstr>Surplus Value</vt:lpstr>
      <vt:lpstr>Continuum</vt:lpstr>
      <vt:lpstr>Continuum</vt:lpstr>
      <vt:lpstr>Alienation</vt:lpstr>
      <vt:lpstr>Continuum</vt:lpstr>
      <vt:lpstr>Religion</vt:lpstr>
      <vt:lpstr>Continuum</vt:lpstr>
      <vt:lpstr>References</vt:lpstr>
      <vt:lpstr>Thank You</vt:lpstr>
    </vt:vector>
  </TitlesOfParts>
  <Company>institution or 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Karl Marx</dc:title>
  <dc:creator>SHANDAR ABBAS</dc:creator>
  <cp:lastModifiedBy>SHANDAR ABBAS</cp:lastModifiedBy>
  <cp:revision>114</cp:revision>
  <dcterms:created xsi:type="dcterms:W3CDTF">2020-07-12T18:10:58Z</dcterms:created>
  <dcterms:modified xsi:type="dcterms:W3CDTF">2020-07-15T19:03:42Z</dcterms:modified>
</cp:coreProperties>
</file>